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1" r:id="rId2"/>
    <p:sldId id="257" r:id="rId3"/>
    <p:sldId id="296" r:id="rId4"/>
    <p:sldId id="299" r:id="rId5"/>
    <p:sldId id="297" r:id="rId6"/>
    <p:sldId id="301" r:id="rId7"/>
    <p:sldId id="300" r:id="rId8"/>
    <p:sldId id="284" r:id="rId9"/>
    <p:sldId id="259" r:id="rId10"/>
    <p:sldId id="282" r:id="rId11"/>
    <p:sldId id="303" r:id="rId12"/>
    <p:sldId id="271" r:id="rId13"/>
    <p:sldId id="285" r:id="rId14"/>
    <p:sldId id="302" r:id="rId15"/>
    <p:sldId id="294" r:id="rId16"/>
    <p:sldId id="295" r:id="rId17"/>
    <p:sldId id="29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3331"/>
    <a:srgbClr val="2B9B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234A8-3F81-4D24-9FAB-2613C1EE6263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95DE8-9A8B-4451-8ECF-75C89D81A0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425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858"/>
            <a:ext cx="9144000" cy="69505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tulubergenov_r.ukk\Desktop\hq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260648"/>
            <a:ext cx="8208912" cy="6123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5891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8120" t="15152" r="20086" b="35537"/>
          <a:stretch/>
        </p:blipFill>
        <p:spPr bwMode="auto">
          <a:xfrm>
            <a:off x="551944" y="476672"/>
            <a:ext cx="8268527" cy="51901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24191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8B3331"/>
                </a:solidFill>
              </a:rPr>
              <a:t>Рефлексия</a:t>
            </a:r>
            <a:endParaRPr lang="ru-RU" dirty="0">
              <a:solidFill>
                <a:srgbClr val="8B333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На </a:t>
            </a:r>
            <a:r>
              <a:rPr lang="ru-RU" sz="2800" dirty="0" smtClean="0"/>
              <a:t>уроке я работал </a:t>
            </a:r>
            <a:r>
              <a:rPr lang="ru-RU" sz="2800" b="1" dirty="0" smtClean="0">
                <a:solidFill>
                  <a:srgbClr val="8B3331"/>
                </a:solidFill>
              </a:rPr>
              <a:t>активно / пассивно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Своей работой на уроке я </a:t>
            </a:r>
            <a:r>
              <a:rPr lang="ru-RU" sz="2800" b="1" dirty="0" smtClean="0">
                <a:solidFill>
                  <a:srgbClr val="8B3331"/>
                </a:solidFill>
              </a:rPr>
              <a:t>доволен / не доволен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Урок для меня показался </a:t>
            </a:r>
            <a:r>
              <a:rPr lang="ru-RU" sz="2800" b="1" dirty="0" smtClean="0">
                <a:solidFill>
                  <a:srgbClr val="8B3331"/>
                </a:solidFill>
              </a:rPr>
              <a:t>коротким / длинным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За урок я </a:t>
            </a:r>
            <a:r>
              <a:rPr lang="ru-RU" sz="2800" b="1" dirty="0" smtClean="0">
                <a:solidFill>
                  <a:srgbClr val="8B3331"/>
                </a:solidFill>
              </a:rPr>
              <a:t>не устал / </a:t>
            </a:r>
            <a:r>
              <a:rPr lang="ru-RU" sz="2800" b="1" dirty="0" err="1" smtClean="0">
                <a:solidFill>
                  <a:srgbClr val="8B3331"/>
                </a:solidFill>
              </a:rPr>
              <a:t>устал</a:t>
            </a:r>
            <a:r>
              <a:rPr lang="ru-RU" sz="2800" b="1" dirty="0" smtClean="0">
                <a:solidFill>
                  <a:srgbClr val="8B3331"/>
                </a:solidFill>
              </a:rPr>
              <a:t>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Мое настроение </a:t>
            </a:r>
            <a:r>
              <a:rPr lang="ru-RU" sz="2800" b="1" dirty="0" smtClean="0">
                <a:solidFill>
                  <a:srgbClr val="8B3331"/>
                </a:solidFill>
              </a:rPr>
              <a:t>стало лучше / стало хуже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Материал урока мне был </a:t>
            </a:r>
            <a:endParaRPr lang="ru-RU" sz="2800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8B3331"/>
                </a:solidFill>
              </a:rPr>
              <a:t>полезен </a:t>
            </a:r>
            <a:r>
              <a:rPr lang="ru-RU" sz="2800" b="1" dirty="0" smtClean="0">
                <a:solidFill>
                  <a:srgbClr val="8B3331"/>
                </a:solidFill>
              </a:rPr>
              <a:t>/ </a:t>
            </a:r>
            <a:r>
              <a:rPr lang="ru-RU" sz="2800" b="1" dirty="0" smtClean="0">
                <a:solidFill>
                  <a:srgbClr val="8B3331"/>
                </a:solidFill>
              </a:rPr>
              <a:t>бесполезен  </a:t>
            </a:r>
            <a:r>
              <a:rPr lang="ru-RU" sz="2800" b="1" dirty="0" smtClean="0">
                <a:solidFill>
                  <a:srgbClr val="8B3331"/>
                </a:solidFill>
              </a:rPr>
              <a:t>интересен / скучен </a:t>
            </a:r>
            <a:endParaRPr lang="ru-RU" sz="2800" b="1" dirty="0" smtClean="0">
              <a:solidFill>
                <a:srgbClr val="8B3331"/>
              </a:solidFill>
            </a:endParaRPr>
          </a:p>
          <a:p>
            <a:pPr>
              <a:buNone/>
            </a:pPr>
            <a:r>
              <a:rPr lang="ru-RU" sz="2800" dirty="0" smtClean="0"/>
              <a:t> </a:t>
            </a:r>
            <a:r>
              <a:rPr lang="ru-RU" sz="2800" dirty="0" smtClean="0"/>
              <a:t>Домашнее задание мне кажется </a:t>
            </a:r>
            <a:endParaRPr lang="ru-RU" sz="2800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8B3331"/>
                </a:solidFill>
              </a:rPr>
              <a:t>легким </a:t>
            </a:r>
            <a:r>
              <a:rPr lang="ru-RU" sz="2800" b="1" dirty="0" smtClean="0">
                <a:solidFill>
                  <a:srgbClr val="8B3331"/>
                </a:solidFill>
              </a:rPr>
              <a:t>/ трудным  интересно / не интересно</a:t>
            </a:r>
            <a:endParaRPr lang="ru-RU" sz="2800" b="1" dirty="0">
              <a:solidFill>
                <a:srgbClr val="8B333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1. Учить конспект и формулы в тетради</a:t>
            </a:r>
          </a:p>
          <a:p>
            <a:r>
              <a:rPr lang="ru-RU" dirty="0" smtClean="0"/>
              <a:t>2. Найдите расстояние между центрами окружностей радиусов 3м и 6м, которые касаются</a:t>
            </a:r>
          </a:p>
          <a:p>
            <a:r>
              <a:rPr lang="ru-RU" dirty="0" smtClean="0"/>
              <a:t>а)внешним способом</a:t>
            </a:r>
          </a:p>
          <a:p>
            <a:r>
              <a:rPr lang="ru-RU" dirty="0" smtClean="0"/>
              <a:t>б)внутренним способом</a:t>
            </a:r>
          </a:p>
          <a:p>
            <a:r>
              <a:rPr lang="ru-RU" dirty="0" smtClean="0"/>
              <a:t>3. Творческой задание: описать внешнее касание окружностей с точки зрения жизненной ситуации.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 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3066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Домашнее задание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69" name="Picture 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1670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1288"/>
            <a:ext cx="91440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4814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fsd.multiurok.ru/html/2017/12/08/s_5a2a73f4b0c92/img14.jpg"/>
          <p:cNvPicPr>
            <a:picLocks noChangeAspect="1" noChangeArrowheads="1"/>
          </p:cNvPicPr>
          <p:nvPr/>
        </p:nvPicPr>
        <p:blipFill>
          <a:blip r:embed="rId2"/>
          <a:srcRect l="12891"/>
          <a:stretch>
            <a:fillRect/>
          </a:stretch>
        </p:blipFill>
        <p:spPr bwMode="auto">
          <a:xfrm>
            <a:off x="1071538" y="500042"/>
            <a:ext cx="7052635" cy="6072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101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01" y="893928"/>
            <a:ext cx="3277573" cy="27068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09"/>
          <a:stretch/>
        </p:blipFill>
        <p:spPr>
          <a:xfrm>
            <a:off x="4981003" y="893927"/>
            <a:ext cx="3673598" cy="23288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01" y="3882673"/>
            <a:ext cx="3094050" cy="28776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6573" y="3882673"/>
            <a:ext cx="3422461" cy="26902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31794" y="2173"/>
            <a:ext cx="4003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Это интересно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29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170" y="261140"/>
            <a:ext cx="3242156" cy="29416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6915" y="261139"/>
            <a:ext cx="3331095" cy="28725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9891" y="3133726"/>
            <a:ext cx="2505143" cy="37242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807" y="3465394"/>
            <a:ext cx="2676065" cy="339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692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6574" y="259104"/>
            <a:ext cx="3103708" cy="32632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521" y="3696938"/>
            <a:ext cx="2277749" cy="28724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0554" y="3696937"/>
            <a:ext cx="2311658" cy="30283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711" y="344162"/>
            <a:ext cx="2501369" cy="317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8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pic>
        <p:nvPicPr>
          <p:cNvPr id="2050" name="Picture 2" descr="C:\Users\Елена\Pictures\Мои рисунки\аниме\liniia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630732" y="3463077"/>
            <a:ext cx="5615523" cy="22098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00496" y="357167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8B3331"/>
                </a:solidFill>
                <a:latin typeface="Arial Black" pitchFamily="34" charset="0"/>
              </a:rPr>
              <a:t>Один мудрец сказал «Высшее проявление духа – это </a:t>
            </a:r>
            <a:r>
              <a:rPr lang="ru-RU" dirty="0" smtClean="0">
                <a:solidFill>
                  <a:srgbClr val="8B3331"/>
                </a:solidFill>
                <a:latin typeface="Arial Black" pitchFamily="34" charset="0"/>
              </a:rPr>
              <a:t>разум. </a:t>
            </a:r>
            <a:r>
              <a:rPr lang="ru-RU" dirty="0">
                <a:solidFill>
                  <a:srgbClr val="8B3331"/>
                </a:solidFill>
                <a:latin typeface="Arial Black" pitchFamily="34" charset="0"/>
              </a:rPr>
              <a:t>Высшее проявление разума – это </a:t>
            </a:r>
            <a:r>
              <a:rPr lang="ru-RU" dirty="0" smtClean="0">
                <a:solidFill>
                  <a:srgbClr val="8B3331"/>
                </a:solidFill>
                <a:latin typeface="Arial Black" pitchFamily="34" charset="0"/>
              </a:rPr>
              <a:t>геометрия. Клетка </a:t>
            </a:r>
            <a:r>
              <a:rPr lang="ru-RU" dirty="0">
                <a:solidFill>
                  <a:srgbClr val="8B3331"/>
                </a:solidFill>
                <a:latin typeface="Arial Black" pitchFamily="34" charset="0"/>
              </a:rPr>
              <a:t>геометрии – треугольник. Он так же неисчерпаем, как и Вселенная. Окружность – душа геометрии. Познайте окружность и вы не только познаете душу геометрии, но и возвысите  душу свою</a:t>
            </a:r>
            <a:r>
              <a:rPr lang="ru-RU" dirty="0" smtClean="0">
                <a:solidFill>
                  <a:srgbClr val="8B3331"/>
                </a:solidFill>
                <a:latin typeface="Arial Black" pitchFamily="34" charset="0"/>
              </a:rPr>
              <a:t>.</a:t>
            </a:r>
          </a:p>
          <a:p>
            <a:pPr marL="0" indent="0" algn="r">
              <a:buNone/>
            </a:pP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Из учебника </a:t>
            </a:r>
            <a:r>
              <a:rPr lang="ru-RU" sz="21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И.Ф.Шарыгина</a:t>
            </a:r>
            <a:endParaRPr lang="ru-RU" sz="21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8B333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8B3331"/>
                </a:solidFill>
                <a:latin typeface="Arial Black" pitchFamily="34" charset="0"/>
              </a:rPr>
              <a:t>Как вы понимаете его слова?</a:t>
            </a:r>
          </a:p>
          <a:p>
            <a:pPr marL="0" indent="0">
              <a:buNone/>
            </a:pPr>
            <a:r>
              <a:rPr lang="ru-RU" dirty="0">
                <a:solidFill>
                  <a:srgbClr val="8B3331"/>
                </a:solidFill>
                <a:latin typeface="Arial Black" pitchFamily="34" charset="0"/>
              </a:rPr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106015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2214554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Определение взаимного расположения с помощью расстояния между центрами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"/>
            <a:ext cx="574692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/>
          </a:p>
          <a:p>
            <a:endParaRPr lang="ru-RU" sz="2400" dirty="0"/>
          </a:p>
          <a:p>
            <a:endParaRPr lang="ru-RU" sz="2400" dirty="0"/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Тема урока: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Взаимное расположение двух     окружностей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»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sz="2400" dirty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  <a:p>
            <a:pPr algn="r"/>
            <a:endParaRPr lang="ru-RU" sz="1400" b="1" dirty="0" smtClean="0"/>
          </a:p>
        </p:txBody>
      </p:sp>
      <p:pic>
        <p:nvPicPr>
          <p:cNvPr id="5" name="Picture 2" descr="C:\Users\admin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1468" y="3857628"/>
            <a:ext cx="2562532" cy="195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786190"/>
            <a:ext cx="2346853" cy="210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751639"/>
            <a:ext cx="2968654" cy="210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942774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B3331"/>
                </a:solidFill>
              </a:rPr>
              <a:t>Найдите ошибку: </a:t>
            </a:r>
            <a:endParaRPr lang="ru-RU" b="1" dirty="0">
              <a:solidFill>
                <a:srgbClr val="8B333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786842" cy="6143644"/>
          </a:xfrm>
        </p:spPr>
        <p:txBody>
          <a:bodyPr>
            <a:noAutofit/>
          </a:bodyPr>
          <a:lstStyle/>
          <a:p>
            <a:r>
              <a:rPr lang="ru-RU" sz="2400" dirty="0" smtClean="0"/>
              <a:t> Окружностью называется множество точек плоскости, равноудалённых от центра. </a:t>
            </a:r>
            <a:endParaRPr lang="ru-RU" sz="2400" dirty="0" smtClean="0"/>
          </a:p>
          <a:p>
            <a:r>
              <a:rPr lang="ru-RU" sz="2400" dirty="0" smtClean="0"/>
              <a:t> </a:t>
            </a:r>
            <a:r>
              <a:rPr lang="ru-RU" sz="2400" dirty="0" smtClean="0"/>
              <a:t>Радиус – это отрезок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 Отрезок, соединяющий две точки, окружности называется диаметром. </a:t>
            </a:r>
            <a:endParaRPr lang="ru-RU" sz="2400" dirty="0" smtClean="0"/>
          </a:p>
          <a:p>
            <a:r>
              <a:rPr lang="ru-RU" sz="2400" dirty="0" smtClean="0"/>
              <a:t> </a:t>
            </a:r>
            <a:r>
              <a:rPr lang="ru-RU" sz="2400" dirty="0" smtClean="0"/>
              <a:t>Хорда – часть диаметра. </a:t>
            </a:r>
            <a:endParaRPr lang="ru-RU" sz="2400" dirty="0" smtClean="0"/>
          </a:p>
          <a:p>
            <a:r>
              <a:rPr lang="ru-RU" sz="2400" dirty="0" smtClean="0"/>
              <a:t> </a:t>
            </a:r>
            <a:r>
              <a:rPr lang="ru-RU" sz="2400" dirty="0" smtClean="0"/>
              <a:t>Окружность называется описанной около треугольника, если она соединяет все его вершины. </a:t>
            </a:r>
            <a:endParaRPr lang="ru-RU" sz="2400" dirty="0" smtClean="0"/>
          </a:p>
          <a:p>
            <a:r>
              <a:rPr lang="ru-RU" sz="2400" dirty="0" smtClean="0"/>
              <a:t> </a:t>
            </a:r>
            <a:r>
              <a:rPr lang="ru-RU" sz="2400" dirty="0" smtClean="0"/>
              <a:t>Центр окружности, описанной около треугольника, является точкой пересечения медиан к стороне треугольника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 Прямая, проходящая через точку окружности перпендикулярно к диаметру, проведённому в эту точку, называется касательной. </a:t>
            </a:r>
            <a:endParaRPr lang="ru-RU" sz="2400" dirty="0" smtClean="0"/>
          </a:p>
          <a:p>
            <a:r>
              <a:rPr lang="ru-RU" sz="2400" dirty="0" smtClean="0"/>
              <a:t> </a:t>
            </a:r>
            <a:r>
              <a:rPr lang="ru-RU" sz="2400" dirty="0" smtClean="0"/>
              <a:t>Окружность называется вписанной в треугольник, если она касается всех его отрезков. 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B3331"/>
                </a:solidFill>
              </a:rPr>
              <a:t>Тест</a:t>
            </a:r>
            <a:endParaRPr lang="ru-RU" b="1" dirty="0">
              <a:solidFill>
                <a:srgbClr val="8B333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571604" y="830262"/>
          <a:ext cx="4786346" cy="5707838"/>
        </p:xfrm>
        <a:graphic>
          <a:graphicData uri="http://schemas.openxmlformats.org/presentationml/2006/ole">
            <p:oleObj spid="_x0000_s2049" name="Точечный рисунок" r:id="rId3" imgW="3161905" imgH="3772427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B3331"/>
                </a:solidFill>
              </a:rPr>
              <a:t>Работа в парах</a:t>
            </a:r>
            <a:endParaRPr lang="ru-RU" b="1" dirty="0">
              <a:solidFill>
                <a:srgbClr val="8B333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Взаимное расположение двух     окружностей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892660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6643734" cy="296842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pic>
        <p:nvPicPr>
          <p:cNvPr id="4" name="Picture 2" descr="C:\Users\Елена\Pictures\Мои рисунки\аниме\liniia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2630732" y="3463077"/>
            <a:ext cx="5615523" cy="220981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84" t="16804" r="19932" b="12397"/>
          <a:stretch/>
        </p:blipFill>
        <p:spPr bwMode="auto">
          <a:xfrm>
            <a:off x="1043608" y="620688"/>
            <a:ext cx="7704856" cy="5112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5589240"/>
            <a:ext cx="6131024" cy="5369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0229330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6643734" cy="296842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pic>
        <p:nvPicPr>
          <p:cNvPr id="4" name="Picture 2" descr="C:\Users\Елена\Pictures\Мои рисунки\аниме\liniia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2630732" y="3463077"/>
            <a:ext cx="5615523" cy="220981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65" t="22314" r="21480" b="26722"/>
          <a:stretch/>
        </p:blipFill>
        <p:spPr bwMode="auto">
          <a:xfrm>
            <a:off x="287521" y="548680"/>
            <a:ext cx="8856479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766961439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304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Изображение Paintbrush</vt:lpstr>
      <vt:lpstr>Слайд 1</vt:lpstr>
      <vt:lpstr>Слайд 2</vt:lpstr>
      <vt:lpstr>Слайд 3</vt:lpstr>
      <vt:lpstr>Найдите ошибку: </vt:lpstr>
      <vt:lpstr>Тест</vt:lpstr>
      <vt:lpstr>Работа в парах</vt:lpstr>
      <vt:lpstr>«Взаимное расположение двух     окружностей»</vt:lpstr>
      <vt:lpstr>Слайд 8</vt:lpstr>
      <vt:lpstr>Слайд 9</vt:lpstr>
      <vt:lpstr>Слайд 10</vt:lpstr>
      <vt:lpstr>Рефлексия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Повторение: Площади фигур.</dc:title>
  <dc:creator>Гость</dc:creator>
  <cp:lastModifiedBy>Ученик</cp:lastModifiedBy>
  <cp:revision>67</cp:revision>
  <dcterms:created xsi:type="dcterms:W3CDTF">2014-09-29T05:46:52Z</dcterms:created>
  <dcterms:modified xsi:type="dcterms:W3CDTF">2024-04-22T17:24:16Z</dcterms:modified>
</cp:coreProperties>
</file>